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3" r:id="rId3"/>
    <p:sldId id="262" r:id="rId4"/>
    <p:sldId id="264" r:id="rId5"/>
    <p:sldId id="266" r:id="rId6"/>
    <p:sldId id="265" r:id="rId7"/>
    <p:sldId id="26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C4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4CA1B-BBD2-D4F1-A27E-BFC3FB437E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54788B-E332-9BAB-9907-4F1A917A41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52653-BEF5-7DD7-B46E-F54B3999C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07757-D47D-4FA7-9FAB-FF419A10BC03}" type="datetimeFigureOut">
              <a:rPr lang="en-IN" smtClean="0"/>
              <a:t>15-02-2025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CA75E-4588-21D7-528A-4FEDF76FD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4B306-A25D-22E7-D393-ECAF7E8A3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4EE15-6D31-4BA3-9DB7-2ECB4D1491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2116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B7ED1-FD55-04C9-2098-FDD18CAFA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4A61A9-B6AA-9740-8039-6171882F4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45857-087F-E73E-381C-03D26B400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07757-D47D-4FA7-9FAB-FF419A10BC03}" type="datetimeFigureOut">
              <a:rPr lang="en-IN" smtClean="0"/>
              <a:t>15-02-2025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BF154-549F-3A91-F0E1-222682ED8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562A3-8302-2990-95C0-1B5C274E0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4EE15-6D31-4BA3-9DB7-2ECB4D1491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0495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316450-67DB-E27E-EB94-4D1F7B02C0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CFB46E-8696-5BFD-474B-378B2CA7BD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680EA-3DE3-642D-D58B-4D0EA359A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07757-D47D-4FA7-9FAB-FF419A10BC03}" type="datetimeFigureOut">
              <a:rPr lang="en-IN" smtClean="0"/>
              <a:t>15-02-2025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E59EB-B1E8-81FA-9EBA-74F8E6D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1EFD4-EAA1-825C-3DC0-C79B6B312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4EE15-6D31-4BA3-9DB7-2ECB4D1491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1636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2A332-BAA7-2F03-6935-340F68553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5FA64-5D31-0104-9EC2-BEC572194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CD3E0-71C0-F28A-F61B-6E999C581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07757-D47D-4FA7-9FAB-FF419A10BC03}" type="datetimeFigureOut">
              <a:rPr lang="en-IN" smtClean="0"/>
              <a:t>15-02-2025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41D7D-6187-BF71-1293-6B189F809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7C781-398B-3CF4-20E3-AA212DA14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4EE15-6D31-4BA3-9DB7-2ECB4D1491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1224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FB4DA-5041-4DB8-6012-6F3990647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6881A-EF32-A98E-E1E3-37673CE1E4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83B86-908D-43B4-EC53-0CCA90705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07757-D47D-4FA7-9FAB-FF419A10BC03}" type="datetimeFigureOut">
              <a:rPr lang="en-IN" smtClean="0"/>
              <a:t>15-02-2025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DA582-85C2-BB0C-BA7D-89A9ABEE8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17253-3CAA-7E17-526D-1D778472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4EE15-6D31-4BA3-9DB7-2ECB4D1491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3197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1896F-B0D0-97A9-5C7D-D564966DD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ED12D-F694-E0C7-3B45-ABAF097DD8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8489DB-E67B-6BBB-9A3D-F27AB4426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7FA1FE-65E0-2BFB-4BD3-6BAC984E0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07757-D47D-4FA7-9FAB-FF419A10BC03}" type="datetimeFigureOut">
              <a:rPr lang="en-IN" smtClean="0"/>
              <a:t>15-02-2025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0C75D-E3A7-76D1-4F89-92BC2EC4D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AE260-0D0F-BD07-C800-EFF2EBC82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4EE15-6D31-4BA3-9DB7-2ECB4D1491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2932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08D15-3627-8A2D-93D7-8BC0F9581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6AAEDC-C327-E602-00B5-C0F2965B4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6863FB-0D5F-0CF8-19E4-2362163B1F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EC2587-0FD8-5B74-DEB9-69A75D8F56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12E382-8DDF-672A-9311-DA4798F8A5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6CB44B-9198-1A4B-EE98-0B0EC58C5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07757-D47D-4FA7-9FAB-FF419A10BC03}" type="datetimeFigureOut">
              <a:rPr lang="en-IN" smtClean="0"/>
              <a:t>15-02-2025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6074DB-56A0-06C1-32E2-913D00D5F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C6EAEE-5F6D-B31D-E522-5D2822ABE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4EE15-6D31-4BA3-9DB7-2ECB4D1491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9037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6517D-C136-33EB-9935-393120745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468DE2-28AD-0E2B-BCB2-F5FA48AE5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07757-D47D-4FA7-9FAB-FF419A10BC03}" type="datetimeFigureOut">
              <a:rPr lang="en-IN" smtClean="0"/>
              <a:t>15-02-2025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BF405-30B9-9BBD-1325-35A03E210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6807C0-F250-4B03-8253-92441769C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4EE15-6D31-4BA3-9DB7-2ECB4D1491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246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C19CB9-839A-2976-B2A4-07396ACB6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07757-D47D-4FA7-9FAB-FF419A10BC03}" type="datetimeFigureOut">
              <a:rPr lang="en-IN" smtClean="0"/>
              <a:t>15-02-2025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0F7384-B0B3-C847-BE84-367C135C2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B2B1D-EFCB-6B81-C128-66DCC7FA6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4EE15-6D31-4BA3-9DB7-2ECB4D1491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611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EE2B2-5581-8D3B-8CB0-7279183A2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9A8E1-7146-5B91-677B-0C73A159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9943E8-B655-D880-33CF-2698881D71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A6F88-5398-84D2-FF26-02F2A6CBA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07757-D47D-4FA7-9FAB-FF419A10BC03}" type="datetimeFigureOut">
              <a:rPr lang="en-IN" smtClean="0"/>
              <a:t>15-02-2025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216914-097A-CB53-7CA0-2D3E64761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36A6BF-8417-B6AF-C993-D53494BAE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4EE15-6D31-4BA3-9DB7-2ECB4D1491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6996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9CAE3-FDD0-7472-B2E3-4E262D9D9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CDA1A9-3CCE-C8B2-970A-1C8A1B5C42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CB23C0-88E8-643B-E942-FD45001B1A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9423BA-3E95-93B1-8F36-6F0307BA3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07757-D47D-4FA7-9FAB-FF419A10BC03}" type="datetimeFigureOut">
              <a:rPr lang="en-IN" smtClean="0"/>
              <a:t>15-02-2025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309AE-AE8A-6B9D-52A5-980BF8276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E02DC-6441-465F-4E61-48B993526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4EE15-6D31-4BA3-9DB7-2ECB4D1491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7611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C4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5D5B14-FA27-CAE2-97C8-14B23D00B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79407-58B4-D7C4-4E37-3EC8AB84D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F0834-45C6-FC3C-B43A-B2ED630652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307757-D47D-4FA7-9FAB-FF419A10BC03}" type="datetimeFigureOut">
              <a:rPr lang="en-IN" smtClean="0"/>
              <a:t>15-02-2025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B40D6-673D-D179-0812-836789015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ADBB1-9D59-AD37-8078-E8F4ED0AA4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64EE15-6D31-4BA3-9DB7-2ECB4D1491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1371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kaggle.com/datasets/antoreepjana/animals-detection-images-dataset" TargetMode="External"/><Relationship Id="rId4" Type="http://schemas.openxmlformats.org/officeDocument/2006/relationships/hyperlink" Target="https://ultralytic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9D71A1-3F70-EC26-D1DD-1B13D4558C21}"/>
              </a:ext>
            </a:extLst>
          </p:cNvPr>
          <p:cNvSpPr txBox="1"/>
          <p:nvPr/>
        </p:nvSpPr>
        <p:spPr>
          <a:xfrm>
            <a:off x="3889274" y="2677324"/>
            <a:ext cx="4413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Team </a:t>
            </a:r>
            <a:r>
              <a:rPr lang="en-IN" dirty="0" err="1"/>
              <a:t>BeastWatch</a:t>
            </a:r>
            <a:br>
              <a:rPr lang="en-IN" dirty="0"/>
            </a:br>
            <a:r>
              <a:rPr lang="en-IN" dirty="0"/>
              <a:t>Himanshu, Avi, </a:t>
            </a:r>
            <a:r>
              <a:rPr lang="en-IN" dirty="0" err="1"/>
              <a:t>Taskeen</a:t>
            </a:r>
            <a:r>
              <a:rPr lang="en-IN" dirty="0"/>
              <a:t>, Bina, Satvik, Mihir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60BBB26-5755-38F0-A683-91D51F6726EA}"/>
              </a:ext>
            </a:extLst>
          </p:cNvPr>
          <p:cNvGrpSpPr/>
          <p:nvPr/>
        </p:nvGrpSpPr>
        <p:grpSpPr>
          <a:xfrm>
            <a:off x="3332306" y="-14447"/>
            <a:ext cx="6858000" cy="6879615"/>
            <a:chOff x="3332306" y="-14447"/>
            <a:chExt cx="6858000" cy="687961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D020C26-B2E5-5855-7C19-494FCE27A0A0}"/>
                </a:ext>
              </a:extLst>
            </p:cNvPr>
            <p:cNvSpPr/>
            <p:nvPr/>
          </p:nvSpPr>
          <p:spPr>
            <a:xfrm flipH="1">
              <a:off x="4026919" y="-14446"/>
              <a:ext cx="3687097" cy="6879614"/>
            </a:xfrm>
            <a:prstGeom prst="rect">
              <a:avLst/>
            </a:prstGeom>
            <a:solidFill>
              <a:srgbClr val="A6CE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835D3C9-D41A-9603-8157-CBCFC6943005}"/>
                </a:ext>
              </a:extLst>
            </p:cNvPr>
            <p:cNvSpPr/>
            <p:nvPr/>
          </p:nvSpPr>
          <p:spPr>
            <a:xfrm rot="16200000" flipH="1">
              <a:off x="4525956" y="-1208097"/>
              <a:ext cx="4470699" cy="6858000"/>
            </a:xfrm>
            <a:prstGeom prst="rect">
              <a:avLst/>
            </a:prstGeom>
            <a:solidFill>
              <a:srgbClr val="A6CEA6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4A01A32-EABB-12E2-40E9-9BFA1500C37A}"/>
              </a:ext>
            </a:extLst>
          </p:cNvPr>
          <p:cNvGrpSpPr/>
          <p:nvPr/>
        </p:nvGrpSpPr>
        <p:grpSpPr>
          <a:xfrm>
            <a:off x="1369884" y="-14444"/>
            <a:ext cx="6858000" cy="6879612"/>
            <a:chOff x="1369884" y="-14444"/>
            <a:chExt cx="6858000" cy="687961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25D0954-765D-DCAB-019D-9BBA8B0E144A}"/>
                </a:ext>
              </a:extLst>
            </p:cNvPr>
            <p:cNvSpPr/>
            <p:nvPr/>
          </p:nvSpPr>
          <p:spPr>
            <a:xfrm flipH="1">
              <a:off x="1741463" y="-7275"/>
              <a:ext cx="3687097" cy="6872443"/>
            </a:xfrm>
            <a:prstGeom prst="rect">
              <a:avLst/>
            </a:prstGeom>
            <a:solidFill>
              <a:srgbClr val="BBDBB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9A7A0B-AF75-CED2-3BBA-DB3CDAE355A3}"/>
                </a:ext>
              </a:extLst>
            </p:cNvPr>
            <p:cNvSpPr/>
            <p:nvPr/>
          </p:nvSpPr>
          <p:spPr>
            <a:xfrm rot="16200000" flipH="1">
              <a:off x="2817064" y="-1461624"/>
              <a:ext cx="3963640" cy="6858000"/>
            </a:xfrm>
            <a:prstGeom prst="rect">
              <a:avLst/>
            </a:prstGeom>
            <a:solidFill>
              <a:srgbClr val="BBDBB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B390599-00F4-CBFC-5D20-7CC1A8CA0ECB}"/>
              </a:ext>
            </a:extLst>
          </p:cNvPr>
          <p:cNvGrpSpPr/>
          <p:nvPr/>
        </p:nvGrpSpPr>
        <p:grpSpPr>
          <a:xfrm>
            <a:off x="-844955" y="-14443"/>
            <a:ext cx="6858004" cy="6872443"/>
            <a:chOff x="-844955" y="-14443"/>
            <a:chExt cx="6858004" cy="687244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586D63F-DF4C-25DB-6003-D7CF10A0778A}"/>
                </a:ext>
              </a:extLst>
            </p:cNvPr>
            <p:cNvSpPr/>
            <p:nvPr/>
          </p:nvSpPr>
          <p:spPr>
            <a:xfrm flipH="1">
              <a:off x="-844955" y="-7276"/>
              <a:ext cx="3687097" cy="6865276"/>
            </a:xfrm>
            <a:prstGeom prst="rect">
              <a:avLst/>
            </a:prstGeom>
            <a:solidFill>
              <a:srgbClr val="D9EB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DC0EAC6-5DBE-27B0-DCBC-F3871FDD2D40}"/>
                </a:ext>
              </a:extLst>
            </p:cNvPr>
            <p:cNvSpPr/>
            <p:nvPr/>
          </p:nvSpPr>
          <p:spPr>
            <a:xfrm rot="16200000" flipH="1">
              <a:off x="738545" y="-1597939"/>
              <a:ext cx="3691008" cy="6858000"/>
            </a:xfrm>
            <a:prstGeom prst="rect">
              <a:avLst/>
            </a:prstGeom>
            <a:solidFill>
              <a:srgbClr val="D9EB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pic>
        <p:nvPicPr>
          <p:cNvPr id="12" name="Picture 4" descr="Download Lawn, Green, Grama. Royalty ...">
            <a:extLst>
              <a:ext uri="{FF2B5EF4-FFF2-40B4-BE49-F238E27FC236}">
                <a16:creationId xmlns:a16="http://schemas.microsoft.com/office/drawing/2014/main" id="{0A89BF02-1378-3536-A205-62433F780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17" b="97425" l="2315" r="94907">
                        <a14:foregroundMark x1="32870" y1="92704" x2="69444" y2="90558"/>
                        <a14:foregroundMark x1="71296" y1="97425" x2="40741" y2="96996"/>
                        <a14:foregroundMark x1="91667" y1="75536" x2="91667" y2="75536"/>
                        <a14:foregroundMark x1="7407" y1="55794" x2="7407" y2="55794"/>
                        <a14:foregroundMark x1="2315" y1="50644" x2="2315" y2="50644"/>
                        <a14:foregroundMark x1="96296" y1="71245" x2="96296" y2="71245"/>
                        <a14:foregroundMark x1="57870" y1="8155" x2="57870" y2="8155"/>
                        <a14:foregroundMark x1="58796" y1="3863" x2="58796" y2="3863"/>
                        <a14:foregroundMark x1="59259" y1="1717" x2="59259" y2="17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3940" y="4175760"/>
            <a:ext cx="2486540" cy="268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CC38E6-B030-C504-668E-52BEAE75A5D2}"/>
              </a:ext>
            </a:extLst>
          </p:cNvPr>
          <p:cNvSpPr txBox="1"/>
          <p:nvPr/>
        </p:nvSpPr>
        <p:spPr>
          <a:xfrm>
            <a:off x="2772401" y="2220903"/>
            <a:ext cx="5896807" cy="1839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IN" sz="3600" dirty="0"/>
              <a:t>Team </a:t>
            </a:r>
            <a:r>
              <a:rPr lang="en-IN" sz="3600" dirty="0" err="1"/>
              <a:t>BeastWatch</a:t>
            </a:r>
            <a:br>
              <a:rPr lang="en-IN" sz="2400" dirty="0"/>
            </a:br>
            <a:r>
              <a:rPr lang="en-IN" sz="2400" dirty="0"/>
              <a:t>Himanshu, Avi, </a:t>
            </a:r>
            <a:r>
              <a:rPr lang="en-IN" sz="2400" dirty="0" err="1"/>
              <a:t>Taskeen</a:t>
            </a:r>
            <a:r>
              <a:rPr lang="en-IN" sz="2400" dirty="0"/>
              <a:t>, Bina, Satvik, Mihir </a:t>
            </a:r>
          </a:p>
        </p:txBody>
      </p:sp>
    </p:spTree>
    <p:extLst>
      <p:ext uri="{BB962C8B-B14F-4D97-AF65-F5344CB8AC3E}">
        <p14:creationId xmlns:p14="http://schemas.microsoft.com/office/powerpoint/2010/main" val="3876228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6D3F1-6761-E7DA-9099-3156219C5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9F7820-5098-9AC8-D047-A28E6D1EB81F}"/>
              </a:ext>
            </a:extLst>
          </p:cNvPr>
          <p:cNvSpPr txBox="1"/>
          <p:nvPr/>
        </p:nvSpPr>
        <p:spPr>
          <a:xfrm>
            <a:off x="3889274" y="2677324"/>
            <a:ext cx="4413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Team </a:t>
            </a:r>
            <a:r>
              <a:rPr lang="en-IN" dirty="0" err="1"/>
              <a:t>BeastWatch</a:t>
            </a:r>
            <a:br>
              <a:rPr lang="en-IN" dirty="0"/>
            </a:br>
            <a:r>
              <a:rPr lang="en-IN" dirty="0"/>
              <a:t>Himanshu, Avi, </a:t>
            </a:r>
            <a:r>
              <a:rPr lang="en-IN" dirty="0" err="1"/>
              <a:t>Taskeen</a:t>
            </a:r>
            <a:r>
              <a:rPr lang="en-IN" dirty="0"/>
              <a:t>, Bina, Satvik, Mihir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307C71-957D-83D8-13EF-65C0FCC492D4}"/>
              </a:ext>
            </a:extLst>
          </p:cNvPr>
          <p:cNvGrpSpPr/>
          <p:nvPr/>
        </p:nvGrpSpPr>
        <p:grpSpPr>
          <a:xfrm>
            <a:off x="3332306" y="-14447"/>
            <a:ext cx="6858000" cy="6879615"/>
            <a:chOff x="3332306" y="-14447"/>
            <a:chExt cx="6858000" cy="687961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D7F3384-EB89-CAA7-EAB9-E9205EF12442}"/>
                </a:ext>
              </a:extLst>
            </p:cNvPr>
            <p:cNvSpPr/>
            <p:nvPr/>
          </p:nvSpPr>
          <p:spPr>
            <a:xfrm flipH="1">
              <a:off x="4026919" y="-14446"/>
              <a:ext cx="3687097" cy="6879614"/>
            </a:xfrm>
            <a:prstGeom prst="rect">
              <a:avLst/>
            </a:prstGeom>
            <a:solidFill>
              <a:srgbClr val="A6CE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626B722-BA70-438B-B0B6-6F1C3C9FC568}"/>
                </a:ext>
              </a:extLst>
            </p:cNvPr>
            <p:cNvSpPr/>
            <p:nvPr/>
          </p:nvSpPr>
          <p:spPr>
            <a:xfrm rot="16200000" flipH="1">
              <a:off x="4525956" y="-1208097"/>
              <a:ext cx="4470699" cy="6858000"/>
            </a:xfrm>
            <a:prstGeom prst="rect">
              <a:avLst/>
            </a:prstGeom>
            <a:solidFill>
              <a:srgbClr val="A6CEA6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E067DA6-1BCB-AA7F-3BC9-2573B1271D24}"/>
              </a:ext>
            </a:extLst>
          </p:cNvPr>
          <p:cNvGrpSpPr/>
          <p:nvPr/>
        </p:nvGrpSpPr>
        <p:grpSpPr>
          <a:xfrm>
            <a:off x="1369884" y="-14444"/>
            <a:ext cx="6858000" cy="6879612"/>
            <a:chOff x="1369884" y="-14444"/>
            <a:chExt cx="6858000" cy="687961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5DC379A-79A7-579C-C8F7-0E7AA4B8FB24}"/>
                </a:ext>
              </a:extLst>
            </p:cNvPr>
            <p:cNvSpPr/>
            <p:nvPr/>
          </p:nvSpPr>
          <p:spPr>
            <a:xfrm flipH="1">
              <a:off x="1741463" y="-7275"/>
              <a:ext cx="3687097" cy="6872443"/>
            </a:xfrm>
            <a:prstGeom prst="rect">
              <a:avLst/>
            </a:prstGeom>
            <a:solidFill>
              <a:srgbClr val="BBDBB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54AD4D9-C5A6-C44F-A0C5-898806AEEB2F}"/>
                </a:ext>
              </a:extLst>
            </p:cNvPr>
            <p:cNvSpPr/>
            <p:nvPr/>
          </p:nvSpPr>
          <p:spPr>
            <a:xfrm rot="16200000" flipH="1">
              <a:off x="2817064" y="-1461624"/>
              <a:ext cx="3963640" cy="6858000"/>
            </a:xfrm>
            <a:prstGeom prst="rect">
              <a:avLst/>
            </a:prstGeom>
            <a:solidFill>
              <a:srgbClr val="BBDBB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B124370-4F92-FAD3-6D32-4BCA0E219BF9}"/>
              </a:ext>
            </a:extLst>
          </p:cNvPr>
          <p:cNvGrpSpPr/>
          <p:nvPr/>
        </p:nvGrpSpPr>
        <p:grpSpPr>
          <a:xfrm>
            <a:off x="-844955" y="-14443"/>
            <a:ext cx="6858004" cy="6872443"/>
            <a:chOff x="-844955" y="-14443"/>
            <a:chExt cx="6858004" cy="687244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218C51E-3EAA-E30D-FD28-1B1C3A811A6C}"/>
                </a:ext>
              </a:extLst>
            </p:cNvPr>
            <p:cNvSpPr/>
            <p:nvPr/>
          </p:nvSpPr>
          <p:spPr>
            <a:xfrm flipH="1">
              <a:off x="-844955" y="-7276"/>
              <a:ext cx="3687097" cy="6865276"/>
            </a:xfrm>
            <a:prstGeom prst="rect">
              <a:avLst/>
            </a:prstGeom>
            <a:solidFill>
              <a:srgbClr val="D9EB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F315F26-99D6-069A-7EC8-AF1908A419C9}"/>
                </a:ext>
              </a:extLst>
            </p:cNvPr>
            <p:cNvSpPr/>
            <p:nvPr/>
          </p:nvSpPr>
          <p:spPr>
            <a:xfrm rot="16200000" flipH="1">
              <a:off x="738545" y="-1597939"/>
              <a:ext cx="3691008" cy="6858000"/>
            </a:xfrm>
            <a:prstGeom prst="rect">
              <a:avLst/>
            </a:prstGeom>
            <a:solidFill>
              <a:srgbClr val="D9EB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pic>
        <p:nvPicPr>
          <p:cNvPr id="16" name="Picture 4" descr="The video of Gir lions in a village &#10;">
            <a:extLst>
              <a:ext uri="{FF2B5EF4-FFF2-40B4-BE49-F238E27FC236}">
                <a16:creationId xmlns:a16="http://schemas.microsoft.com/office/drawing/2014/main" id="{D4C2BF26-A872-ED09-038E-3EF4718DA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1214" y="921941"/>
            <a:ext cx="2768105" cy="153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817F93-0636-BF1D-1BE1-B443C85EC702}"/>
              </a:ext>
            </a:extLst>
          </p:cNvPr>
          <p:cNvSpPr txBox="1"/>
          <p:nvPr/>
        </p:nvSpPr>
        <p:spPr>
          <a:xfrm>
            <a:off x="80801" y="1136540"/>
            <a:ext cx="9217343" cy="4063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Many villages and cities Worldwide face frequent wild animal intrusions.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These incidents result in loss of livestock, property damage, and human casualties.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Lack of an efficient early warning system leaves communities vulnerable.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Goal: Notify villagers immediately when a dangerous animal enters the area.</a:t>
            </a:r>
            <a:endParaRPr lang="en-IN" sz="2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FF6D71-4403-93BE-E536-B86F3A66FC3D}"/>
              </a:ext>
            </a:extLst>
          </p:cNvPr>
          <p:cNvSpPr txBox="1"/>
          <p:nvPr/>
        </p:nvSpPr>
        <p:spPr>
          <a:xfrm>
            <a:off x="4605732" y="363651"/>
            <a:ext cx="2756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u="sng" dirty="0"/>
              <a:t>Problem Statement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9F4303A-0AC8-C23B-DAB0-8DFCAF01F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3226" y="2585349"/>
            <a:ext cx="2204080" cy="2512652"/>
          </a:xfrm>
          <a:prstGeom prst="rect">
            <a:avLst/>
          </a:prstGeom>
        </p:spPr>
      </p:pic>
      <p:pic>
        <p:nvPicPr>
          <p:cNvPr id="12" name="Picture 4" descr="Download Lawn, Green, Grama. Royalty ...">
            <a:extLst>
              <a:ext uri="{FF2B5EF4-FFF2-40B4-BE49-F238E27FC236}">
                <a16:creationId xmlns:a16="http://schemas.microsoft.com/office/drawing/2014/main" id="{43541B48-BFE9-7506-E702-E7D356E8B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17" b="97425" l="2315" r="94907">
                        <a14:foregroundMark x1="32870" y1="92704" x2="69444" y2="90558"/>
                        <a14:foregroundMark x1="71296" y1="97425" x2="40741" y2="96996"/>
                        <a14:foregroundMark x1="91667" y1="75536" x2="91667" y2="75536"/>
                        <a14:foregroundMark x1="7407" y1="55794" x2="7407" y2="55794"/>
                        <a14:foregroundMark x1="2315" y1="50644" x2="2315" y2="50644"/>
                        <a14:foregroundMark x1="96296" y1="71245" x2="96296" y2="71245"/>
                        <a14:foregroundMark x1="57870" y1="8155" x2="57870" y2="8155"/>
                        <a14:foregroundMark x1="58796" y1="3863" x2="58796" y2="3863"/>
                        <a14:foregroundMark x1="59259" y1="1717" x2="59259" y2="17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3940" y="4175760"/>
            <a:ext cx="2486540" cy="268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6575A97-DFB7-E175-F253-972F83AD20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9274" y="5460484"/>
            <a:ext cx="5471483" cy="67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14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9E827-DB46-B17D-6101-370FA6939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C119E4-2508-9B52-5D6A-AC72F60768F9}"/>
              </a:ext>
            </a:extLst>
          </p:cNvPr>
          <p:cNvSpPr txBox="1"/>
          <p:nvPr/>
        </p:nvSpPr>
        <p:spPr>
          <a:xfrm>
            <a:off x="3889274" y="2677324"/>
            <a:ext cx="4413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Team </a:t>
            </a:r>
            <a:r>
              <a:rPr lang="en-IN" dirty="0" err="1"/>
              <a:t>BeastWatch</a:t>
            </a:r>
            <a:br>
              <a:rPr lang="en-IN" dirty="0"/>
            </a:br>
            <a:r>
              <a:rPr lang="en-IN" dirty="0"/>
              <a:t>Himanshu, Avi, </a:t>
            </a:r>
            <a:r>
              <a:rPr lang="en-IN" dirty="0" err="1"/>
              <a:t>Taskeen</a:t>
            </a:r>
            <a:r>
              <a:rPr lang="en-IN" dirty="0"/>
              <a:t>, Bina, Satvik, Mihir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9784F-202B-5E30-F919-B3949FEDD3D9}"/>
              </a:ext>
            </a:extLst>
          </p:cNvPr>
          <p:cNvGrpSpPr/>
          <p:nvPr/>
        </p:nvGrpSpPr>
        <p:grpSpPr>
          <a:xfrm>
            <a:off x="3332306" y="-14447"/>
            <a:ext cx="6858000" cy="6879615"/>
            <a:chOff x="3332306" y="-14447"/>
            <a:chExt cx="6858000" cy="687961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86ED1E-C16B-126E-6B8B-C29EAED1CD1A}"/>
                </a:ext>
              </a:extLst>
            </p:cNvPr>
            <p:cNvSpPr/>
            <p:nvPr/>
          </p:nvSpPr>
          <p:spPr>
            <a:xfrm flipH="1">
              <a:off x="4026919" y="-14446"/>
              <a:ext cx="3687097" cy="6879614"/>
            </a:xfrm>
            <a:prstGeom prst="rect">
              <a:avLst/>
            </a:prstGeom>
            <a:solidFill>
              <a:srgbClr val="A6CE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E43721B-5865-BC6B-45F0-8BB37CF5945D}"/>
                </a:ext>
              </a:extLst>
            </p:cNvPr>
            <p:cNvSpPr/>
            <p:nvPr/>
          </p:nvSpPr>
          <p:spPr>
            <a:xfrm rot="16200000" flipH="1">
              <a:off x="4525956" y="-1208097"/>
              <a:ext cx="4470699" cy="6858000"/>
            </a:xfrm>
            <a:prstGeom prst="rect">
              <a:avLst/>
            </a:prstGeom>
            <a:solidFill>
              <a:srgbClr val="A6CEA6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DCF2292-1880-7D34-BF1D-D2D4C9D631EB}"/>
              </a:ext>
            </a:extLst>
          </p:cNvPr>
          <p:cNvGrpSpPr/>
          <p:nvPr/>
        </p:nvGrpSpPr>
        <p:grpSpPr>
          <a:xfrm>
            <a:off x="1369884" y="-14444"/>
            <a:ext cx="6858000" cy="6879612"/>
            <a:chOff x="1369884" y="-14444"/>
            <a:chExt cx="6858000" cy="687961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76FAF17-2F0D-E79A-D227-04B84F5869DD}"/>
                </a:ext>
              </a:extLst>
            </p:cNvPr>
            <p:cNvSpPr/>
            <p:nvPr/>
          </p:nvSpPr>
          <p:spPr>
            <a:xfrm flipH="1">
              <a:off x="1741463" y="-7275"/>
              <a:ext cx="3687097" cy="6872443"/>
            </a:xfrm>
            <a:prstGeom prst="rect">
              <a:avLst/>
            </a:prstGeom>
            <a:solidFill>
              <a:srgbClr val="BBDBB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99EB87A-C068-6825-CF14-B300CEFE29BA}"/>
                </a:ext>
              </a:extLst>
            </p:cNvPr>
            <p:cNvSpPr/>
            <p:nvPr/>
          </p:nvSpPr>
          <p:spPr>
            <a:xfrm rot="16200000" flipH="1">
              <a:off x="2817064" y="-1461624"/>
              <a:ext cx="3963640" cy="6858000"/>
            </a:xfrm>
            <a:prstGeom prst="rect">
              <a:avLst/>
            </a:prstGeom>
            <a:solidFill>
              <a:srgbClr val="BBDBB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C87A9A7-4A31-9A91-9CE5-D831DFF4C062}"/>
              </a:ext>
            </a:extLst>
          </p:cNvPr>
          <p:cNvGrpSpPr/>
          <p:nvPr/>
        </p:nvGrpSpPr>
        <p:grpSpPr>
          <a:xfrm>
            <a:off x="-844955" y="-14443"/>
            <a:ext cx="6858004" cy="6872443"/>
            <a:chOff x="-844955" y="-14443"/>
            <a:chExt cx="6858004" cy="687244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368CA8-A2A7-F815-F549-743CD77F568D}"/>
                </a:ext>
              </a:extLst>
            </p:cNvPr>
            <p:cNvSpPr/>
            <p:nvPr/>
          </p:nvSpPr>
          <p:spPr>
            <a:xfrm flipH="1">
              <a:off x="-844955" y="-7276"/>
              <a:ext cx="3687097" cy="6865276"/>
            </a:xfrm>
            <a:prstGeom prst="rect">
              <a:avLst/>
            </a:prstGeom>
            <a:solidFill>
              <a:srgbClr val="D9EB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C6432A1-EC30-CB15-049E-3F1DDAD4650E}"/>
                </a:ext>
              </a:extLst>
            </p:cNvPr>
            <p:cNvSpPr/>
            <p:nvPr/>
          </p:nvSpPr>
          <p:spPr>
            <a:xfrm rot="16200000" flipH="1">
              <a:off x="738545" y="-1597939"/>
              <a:ext cx="3691008" cy="6858000"/>
            </a:xfrm>
            <a:prstGeom prst="rect">
              <a:avLst/>
            </a:prstGeom>
            <a:solidFill>
              <a:srgbClr val="D9EB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pic>
        <p:nvPicPr>
          <p:cNvPr id="12" name="Picture 4" descr="Download Lawn, Green, Grama. Royalty ...">
            <a:extLst>
              <a:ext uri="{FF2B5EF4-FFF2-40B4-BE49-F238E27FC236}">
                <a16:creationId xmlns:a16="http://schemas.microsoft.com/office/drawing/2014/main" id="{2AB01429-68F7-AFCE-3E78-E78A7A001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17" b="97425" l="2315" r="94907">
                        <a14:foregroundMark x1="32870" y1="92704" x2="69444" y2="90558"/>
                        <a14:foregroundMark x1="71296" y1="97425" x2="40741" y2="96996"/>
                        <a14:foregroundMark x1="91667" y1="75536" x2="91667" y2="75536"/>
                        <a14:foregroundMark x1="7407" y1="55794" x2="7407" y2="55794"/>
                        <a14:foregroundMark x1="2315" y1="50644" x2="2315" y2="50644"/>
                        <a14:foregroundMark x1="96296" y1="71245" x2="96296" y2="71245"/>
                        <a14:foregroundMark x1="57870" y1="8155" x2="57870" y2="8155"/>
                        <a14:foregroundMark x1="58796" y1="3863" x2="58796" y2="3863"/>
                        <a14:foregroundMark x1="59259" y1="1717" x2="59259" y2="17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3940" y="4175760"/>
            <a:ext cx="2486540" cy="268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2B4D263-6094-A62C-9B03-A457BEA234F4}"/>
              </a:ext>
            </a:extLst>
          </p:cNvPr>
          <p:cNvSpPr txBox="1"/>
          <p:nvPr/>
        </p:nvSpPr>
        <p:spPr>
          <a:xfrm>
            <a:off x="11176000" y="11480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0B2E51-50F6-7A55-7D06-EB0F4278DFDF}"/>
              </a:ext>
            </a:extLst>
          </p:cNvPr>
          <p:cNvSpPr txBox="1"/>
          <p:nvPr/>
        </p:nvSpPr>
        <p:spPr>
          <a:xfrm>
            <a:off x="1627976" y="1148080"/>
            <a:ext cx="6858001" cy="4740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BEASTWATCH uses AI-powered Computer Vision and VLM (Vision-Language Models).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Detects wild animals in real-time using surveillance cameras.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Sends instant alerts to warn villagers and authorities.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Differentiates between real threats and false triggers to reduce panic.</a:t>
            </a:r>
            <a:endParaRPr lang="en-IN" sz="2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E95000-2F6A-2257-0E6E-0796116CD357}"/>
              </a:ext>
            </a:extLst>
          </p:cNvPr>
          <p:cNvSpPr txBox="1"/>
          <p:nvPr/>
        </p:nvSpPr>
        <p:spPr>
          <a:xfrm>
            <a:off x="4756939" y="84943"/>
            <a:ext cx="18571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u="sng" dirty="0"/>
              <a:t>Solution </a:t>
            </a:r>
            <a:br>
              <a:rPr lang="en-IN" sz="2400" u="sng" dirty="0"/>
            </a:br>
            <a:r>
              <a:rPr lang="en-IN" sz="2400" u="sng" dirty="0"/>
              <a:t> </a:t>
            </a:r>
            <a:r>
              <a:rPr lang="en-IN" sz="2400" u="sng" dirty="0" err="1"/>
              <a:t>BeastWatch</a:t>
            </a:r>
            <a:endParaRPr lang="en-IN" sz="2400" u="sng" dirty="0"/>
          </a:p>
        </p:txBody>
      </p:sp>
    </p:spTree>
    <p:extLst>
      <p:ext uri="{BB962C8B-B14F-4D97-AF65-F5344CB8AC3E}">
        <p14:creationId xmlns:p14="http://schemas.microsoft.com/office/powerpoint/2010/main" val="526534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84698-9ABD-54C2-2B17-F5822F1DB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786AB7-DCF9-C564-05FF-F337A571AEB1}"/>
              </a:ext>
            </a:extLst>
          </p:cNvPr>
          <p:cNvSpPr txBox="1"/>
          <p:nvPr/>
        </p:nvSpPr>
        <p:spPr>
          <a:xfrm>
            <a:off x="3889274" y="2677324"/>
            <a:ext cx="4413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Team </a:t>
            </a:r>
            <a:r>
              <a:rPr lang="en-IN" dirty="0" err="1"/>
              <a:t>BeastWatch</a:t>
            </a:r>
            <a:br>
              <a:rPr lang="en-IN" dirty="0"/>
            </a:br>
            <a:r>
              <a:rPr lang="en-IN" dirty="0"/>
              <a:t>Himanshu, Avi, </a:t>
            </a:r>
            <a:r>
              <a:rPr lang="en-IN" dirty="0" err="1"/>
              <a:t>Taskeen</a:t>
            </a:r>
            <a:r>
              <a:rPr lang="en-IN" dirty="0"/>
              <a:t>, Bina, Satvik, Mihir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4777E10-8558-5F12-D258-8D551036545A}"/>
              </a:ext>
            </a:extLst>
          </p:cNvPr>
          <p:cNvGrpSpPr/>
          <p:nvPr/>
        </p:nvGrpSpPr>
        <p:grpSpPr>
          <a:xfrm>
            <a:off x="3332306" y="-14447"/>
            <a:ext cx="6858000" cy="6879615"/>
            <a:chOff x="3332306" y="-14447"/>
            <a:chExt cx="6858000" cy="687961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E02F44B-18E9-2BCE-253F-3BFBD1E37B79}"/>
                </a:ext>
              </a:extLst>
            </p:cNvPr>
            <p:cNvSpPr/>
            <p:nvPr/>
          </p:nvSpPr>
          <p:spPr>
            <a:xfrm flipH="1">
              <a:off x="4026919" y="-14446"/>
              <a:ext cx="3687097" cy="6879614"/>
            </a:xfrm>
            <a:prstGeom prst="rect">
              <a:avLst/>
            </a:prstGeom>
            <a:solidFill>
              <a:srgbClr val="A6CE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9113E4F-5282-241B-A243-DABD6E0D8889}"/>
                </a:ext>
              </a:extLst>
            </p:cNvPr>
            <p:cNvSpPr/>
            <p:nvPr/>
          </p:nvSpPr>
          <p:spPr>
            <a:xfrm rot="16200000" flipH="1">
              <a:off x="4525956" y="-1208097"/>
              <a:ext cx="4470699" cy="6858000"/>
            </a:xfrm>
            <a:prstGeom prst="rect">
              <a:avLst/>
            </a:prstGeom>
            <a:solidFill>
              <a:srgbClr val="A6CEA6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14C66C7-884F-9745-2411-7E2ED0BC80E9}"/>
              </a:ext>
            </a:extLst>
          </p:cNvPr>
          <p:cNvGrpSpPr/>
          <p:nvPr/>
        </p:nvGrpSpPr>
        <p:grpSpPr>
          <a:xfrm>
            <a:off x="1369884" y="-14444"/>
            <a:ext cx="6858000" cy="6879612"/>
            <a:chOff x="1369884" y="-14444"/>
            <a:chExt cx="6858000" cy="687961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ACA201-D62C-931D-C5B0-A0FE37C39324}"/>
                </a:ext>
              </a:extLst>
            </p:cNvPr>
            <p:cNvSpPr/>
            <p:nvPr/>
          </p:nvSpPr>
          <p:spPr>
            <a:xfrm flipH="1">
              <a:off x="1741463" y="-7275"/>
              <a:ext cx="3687097" cy="6872443"/>
            </a:xfrm>
            <a:prstGeom prst="rect">
              <a:avLst/>
            </a:prstGeom>
            <a:solidFill>
              <a:srgbClr val="BBDBB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7A4C38-838A-59E9-4FC9-452C1C49E467}"/>
                </a:ext>
              </a:extLst>
            </p:cNvPr>
            <p:cNvSpPr/>
            <p:nvPr/>
          </p:nvSpPr>
          <p:spPr>
            <a:xfrm rot="16200000" flipH="1">
              <a:off x="2817064" y="-1461624"/>
              <a:ext cx="3963640" cy="6858000"/>
            </a:xfrm>
            <a:prstGeom prst="rect">
              <a:avLst/>
            </a:prstGeom>
            <a:solidFill>
              <a:srgbClr val="BBDBB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0527435-16A3-27C7-D172-4CA4D84FA6CE}"/>
              </a:ext>
            </a:extLst>
          </p:cNvPr>
          <p:cNvGrpSpPr/>
          <p:nvPr/>
        </p:nvGrpSpPr>
        <p:grpSpPr>
          <a:xfrm>
            <a:off x="-844955" y="-14443"/>
            <a:ext cx="6858004" cy="6872443"/>
            <a:chOff x="-844955" y="-14443"/>
            <a:chExt cx="6858004" cy="687244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BBC6291-E0CD-F041-4839-5D4A4662D3CD}"/>
                </a:ext>
              </a:extLst>
            </p:cNvPr>
            <p:cNvSpPr/>
            <p:nvPr/>
          </p:nvSpPr>
          <p:spPr>
            <a:xfrm flipH="1">
              <a:off x="-844955" y="-7276"/>
              <a:ext cx="3687097" cy="6865276"/>
            </a:xfrm>
            <a:prstGeom prst="rect">
              <a:avLst/>
            </a:prstGeom>
            <a:solidFill>
              <a:srgbClr val="D9EB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A0D433-4CC9-F409-9BD6-1B01A03ECC2A}"/>
                </a:ext>
              </a:extLst>
            </p:cNvPr>
            <p:cNvSpPr/>
            <p:nvPr/>
          </p:nvSpPr>
          <p:spPr>
            <a:xfrm rot="16200000" flipH="1">
              <a:off x="738545" y="-1597939"/>
              <a:ext cx="3691008" cy="6858000"/>
            </a:xfrm>
            <a:prstGeom prst="rect">
              <a:avLst/>
            </a:prstGeom>
            <a:solidFill>
              <a:srgbClr val="D9EB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pic>
        <p:nvPicPr>
          <p:cNvPr id="12" name="Picture 4" descr="Download Lawn, Green, Grama. Royalty ...">
            <a:extLst>
              <a:ext uri="{FF2B5EF4-FFF2-40B4-BE49-F238E27FC236}">
                <a16:creationId xmlns:a16="http://schemas.microsoft.com/office/drawing/2014/main" id="{4F54DB8C-569B-D2C5-F592-816C4E4EA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17" b="97425" l="2315" r="94907">
                        <a14:foregroundMark x1="32870" y1="92704" x2="69444" y2="90558"/>
                        <a14:foregroundMark x1="71296" y1="97425" x2="40741" y2="96996"/>
                        <a14:foregroundMark x1="91667" y1="75536" x2="91667" y2="75536"/>
                        <a14:foregroundMark x1="7407" y1="55794" x2="7407" y2="55794"/>
                        <a14:foregroundMark x1="2315" y1="50644" x2="2315" y2="50644"/>
                        <a14:foregroundMark x1="96296" y1="71245" x2="96296" y2="71245"/>
                        <a14:foregroundMark x1="57870" y1="8155" x2="57870" y2="8155"/>
                        <a14:foregroundMark x1="58796" y1="3863" x2="58796" y2="3863"/>
                        <a14:foregroundMark x1="59259" y1="1717" x2="59259" y2="17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3940" y="4175760"/>
            <a:ext cx="2486540" cy="268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83AF0ED5-7012-6EA5-7CEE-DA9E76372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409" y="121154"/>
            <a:ext cx="5684460" cy="660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BC7106-FEB3-A934-91F3-7AAA7620E580}"/>
              </a:ext>
            </a:extLst>
          </p:cNvPr>
          <p:cNvSpPr txBox="1"/>
          <p:nvPr/>
        </p:nvSpPr>
        <p:spPr>
          <a:xfrm>
            <a:off x="1838626" y="1046480"/>
            <a:ext cx="1227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u="sng" dirty="0"/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3504480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CB6A3-5BD5-CF13-3713-134809AF7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81EEFE-AD4E-BEF4-943E-CC14E0272770}"/>
              </a:ext>
            </a:extLst>
          </p:cNvPr>
          <p:cNvSpPr txBox="1"/>
          <p:nvPr/>
        </p:nvSpPr>
        <p:spPr>
          <a:xfrm>
            <a:off x="3889274" y="2677324"/>
            <a:ext cx="4413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Team </a:t>
            </a:r>
            <a:r>
              <a:rPr lang="en-IN" dirty="0" err="1"/>
              <a:t>BeastWatch</a:t>
            </a:r>
            <a:br>
              <a:rPr lang="en-IN" dirty="0"/>
            </a:br>
            <a:r>
              <a:rPr lang="en-IN" dirty="0"/>
              <a:t>Himanshu, Avi, </a:t>
            </a:r>
            <a:r>
              <a:rPr lang="en-IN" dirty="0" err="1"/>
              <a:t>Taskeen</a:t>
            </a:r>
            <a:r>
              <a:rPr lang="en-IN" dirty="0"/>
              <a:t>, Bina, Satvik, Mihir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8ABA71B-FCFB-F7B5-CA66-A5C2EC5078D6}"/>
              </a:ext>
            </a:extLst>
          </p:cNvPr>
          <p:cNvGrpSpPr/>
          <p:nvPr/>
        </p:nvGrpSpPr>
        <p:grpSpPr>
          <a:xfrm>
            <a:off x="3332306" y="-14447"/>
            <a:ext cx="6858000" cy="6879615"/>
            <a:chOff x="3332306" y="-14447"/>
            <a:chExt cx="6858000" cy="687961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5A89B58-B672-54DA-F7FD-AC63D99C7E57}"/>
                </a:ext>
              </a:extLst>
            </p:cNvPr>
            <p:cNvSpPr/>
            <p:nvPr/>
          </p:nvSpPr>
          <p:spPr>
            <a:xfrm flipH="1">
              <a:off x="4026919" y="-14446"/>
              <a:ext cx="3687097" cy="6879614"/>
            </a:xfrm>
            <a:prstGeom prst="rect">
              <a:avLst/>
            </a:prstGeom>
            <a:solidFill>
              <a:srgbClr val="A6CE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92FFDBE-77CC-A4C7-9F95-52711A872669}"/>
                </a:ext>
              </a:extLst>
            </p:cNvPr>
            <p:cNvSpPr/>
            <p:nvPr/>
          </p:nvSpPr>
          <p:spPr>
            <a:xfrm rot="16200000" flipH="1">
              <a:off x="4525956" y="-1208097"/>
              <a:ext cx="4470699" cy="6858000"/>
            </a:xfrm>
            <a:prstGeom prst="rect">
              <a:avLst/>
            </a:prstGeom>
            <a:solidFill>
              <a:srgbClr val="A6CEA6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926DDD0-1FE1-EE8D-C0E0-F4549B2BF2E6}"/>
              </a:ext>
            </a:extLst>
          </p:cNvPr>
          <p:cNvGrpSpPr/>
          <p:nvPr/>
        </p:nvGrpSpPr>
        <p:grpSpPr>
          <a:xfrm>
            <a:off x="1369884" y="-14444"/>
            <a:ext cx="6858000" cy="6879612"/>
            <a:chOff x="1369884" y="-14444"/>
            <a:chExt cx="6858000" cy="687961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2D83D42-A464-E96A-14FF-B772E147315F}"/>
                </a:ext>
              </a:extLst>
            </p:cNvPr>
            <p:cNvSpPr/>
            <p:nvPr/>
          </p:nvSpPr>
          <p:spPr>
            <a:xfrm flipH="1">
              <a:off x="1741463" y="-7275"/>
              <a:ext cx="3687097" cy="6872443"/>
            </a:xfrm>
            <a:prstGeom prst="rect">
              <a:avLst/>
            </a:prstGeom>
            <a:solidFill>
              <a:srgbClr val="BBDBB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E0AC59-E65A-663D-2FAF-5D3915EE2D91}"/>
                </a:ext>
              </a:extLst>
            </p:cNvPr>
            <p:cNvSpPr/>
            <p:nvPr/>
          </p:nvSpPr>
          <p:spPr>
            <a:xfrm rot="16200000" flipH="1">
              <a:off x="2817064" y="-1461624"/>
              <a:ext cx="3963640" cy="6858000"/>
            </a:xfrm>
            <a:prstGeom prst="rect">
              <a:avLst/>
            </a:prstGeom>
            <a:solidFill>
              <a:srgbClr val="BBDBB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6D5537C-2E7A-9E0C-C689-DF12D939C135}"/>
              </a:ext>
            </a:extLst>
          </p:cNvPr>
          <p:cNvGrpSpPr/>
          <p:nvPr/>
        </p:nvGrpSpPr>
        <p:grpSpPr>
          <a:xfrm>
            <a:off x="-844955" y="-14443"/>
            <a:ext cx="6858004" cy="6872443"/>
            <a:chOff x="-844955" y="-14443"/>
            <a:chExt cx="6858004" cy="687244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2B24D1B-543C-CF68-5FB1-A6C473591414}"/>
                </a:ext>
              </a:extLst>
            </p:cNvPr>
            <p:cNvSpPr/>
            <p:nvPr/>
          </p:nvSpPr>
          <p:spPr>
            <a:xfrm flipH="1">
              <a:off x="-844955" y="-7276"/>
              <a:ext cx="3687097" cy="6865276"/>
            </a:xfrm>
            <a:prstGeom prst="rect">
              <a:avLst/>
            </a:prstGeom>
            <a:solidFill>
              <a:srgbClr val="D9EB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65B6480-9753-16DC-F1FA-B3C085CCB77B}"/>
                </a:ext>
              </a:extLst>
            </p:cNvPr>
            <p:cNvSpPr/>
            <p:nvPr/>
          </p:nvSpPr>
          <p:spPr>
            <a:xfrm rot="16200000" flipH="1">
              <a:off x="738545" y="-1597939"/>
              <a:ext cx="3691008" cy="6858000"/>
            </a:xfrm>
            <a:prstGeom prst="rect">
              <a:avLst/>
            </a:prstGeom>
            <a:solidFill>
              <a:srgbClr val="D9EB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pic>
        <p:nvPicPr>
          <p:cNvPr id="12" name="Picture 4" descr="Download Lawn, Green, Grama. Royalty ...">
            <a:extLst>
              <a:ext uri="{FF2B5EF4-FFF2-40B4-BE49-F238E27FC236}">
                <a16:creationId xmlns:a16="http://schemas.microsoft.com/office/drawing/2014/main" id="{981DC7A3-160D-CFB8-815F-3FD8E9EE5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17" b="97425" l="2315" r="94907">
                        <a14:foregroundMark x1="32870" y1="92704" x2="69444" y2="90558"/>
                        <a14:foregroundMark x1="71296" y1="97425" x2="40741" y2="96996"/>
                        <a14:foregroundMark x1="91667" y1="75536" x2="91667" y2="75536"/>
                        <a14:foregroundMark x1="7407" y1="55794" x2="7407" y2="55794"/>
                        <a14:foregroundMark x1="2315" y1="50644" x2="2315" y2="50644"/>
                        <a14:foregroundMark x1="96296" y1="71245" x2="96296" y2="71245"/>
                        <a14:foregroundMark x1="57870" y1="8155" x2="57870" y2="8155"/>
                        <a14:foregroundMark x1="58796" y1="3863" x2="58796" y2="3863"/>
                        <a14:foregroundMark x1="59259" y1="1717" x2="59259" y2="17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3940" y="4175760"/>
            <a:ext cx="2486540" cy="268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8C2357-7A4C-FFF3-BC63-3491CCC97D00}"/>
              </a:ext>
            </a:extLst>
          </p:cNvPr>
          <p:cNvSpPr txBox="1"/>
          <p:nvPr/>
        </p:nvSpPr>
        <p:spPr>
          <a:xfrm>
            <a:off x="4513678" y="342181"/>
            <a:ext cx="2989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u="sng" dirty="0"/>
              <a:t>Potential Challenges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953C15-821C-868B-56AA-98175440CD2C}"/>
              </a:ext>
            </a:extLst>
          </p:cNvPr>
          <p:cNvSpPr txBox="1"/>
          <p:nvPr/>
        </p:nvSpPr>
        <p:spPr>
          <a:xfrm>
            <a:off x="713864" y="1307108"/>
            <a:ext cx="8880076" cy="3386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False Alarms: Reducing errors in detection.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Uninterrupted Electricity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Infrastructure Limitations: Availability of cameras in remote areas.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Real-Time Processing: Ensuring fast and reliable alerts.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Community Adoption: Encouraging locals to use and trust the system.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249894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74264-E81F-A5FE-AADE-6B45F236E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F515A3-A1DB-C7D9-579A-70CEC30CB647}"/>
              </a:ext>
            </a:extLst>
          </p:cNvPr>
          <p:cNvSpPr txBox="1"/>
          <p:nvPr/>
        </p:nvSpPr>
        <p:spPr>
          <a:xfrm>
            <a:off x="3889274" y="2677324"/>
            <a:ext cx="4413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Team </a:t>
            </a:r>
            <a:r>
              <a:rPr lang="en-IN" dirty="0" err="1"/>
              <a:t>BeastWatch</a:t>
            </a:r>
            <a:br>
              <a:rPr lang="en-IN" dirty="0"/>
            </a:br>
            <a:r>
              <a:rPr lang="en-IN" dirty="0"/>
              <a:t>Himanshu, Avi, </a:t>
            </a:r>
            <a:r>
              <a:rPr lang="en-IN" dirty="0" err="1"/>
              <a:t>Taskeen</a:t>
            </a:r>
            <a:r>
              <a:rPr lang="en-IN" dirty="0"/>
              <a:t>, Bina, Satvik, Mihir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C749D8D-CC39-ACC6-01FD-707F35E89EF9}"/>
              </a:ext>
            </a:extLst>
          </p:cNvPr>
          <p:cNvGrpSpPr/>
          <p:nvPr/>
        </p:nvGrpSpPr>
        <p:grpSpPr>
          <a:xfrm>
            <a:off x="3332306" y="-14447"/>
            <a:ext cx="6858000" cy="6879615"/>
            <a:chOff x="3332306" y="-14447"/>
            <a:chExt cx="6858000" cy="687961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A81C402-41DE-044A-D8D1-1B004506A7D7}"/>
                </a:ext>
              </a:extLst>
            </p:cNvPr>
            <p:cNvSpPr/>
            <p:nvPr/>
          </p:nvSpPr>
          <p:spPr>
            <a:xfrm flipH="1">
              <a:off x="4026919" y="-14446"/>
              <a:ext cx="3687097" cy="6879614"/>
            </a:xfrm>
            <a:prstGeom prst="rect">
              <a:avLst/>
            </a:prstGeom>
            <a:solidFill>
              <a:srgbClr val="A6CE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284C838-0EB3-F482-9A7C-B2F4B083F8BC}"/>
                </a:ext>
              </a:extLst>
            </p:cNvPr>
            <p:cNvSpPr/>
            <p:nvPr/>
          </p:nvSpPr>
          <p:spPr>
            <a:xfrm rot="16200000" flipH="1">
              <a:off x="4525956" y="-1208097"/>
              <a:ext cx="4470699" cy="6858000"/>
            </a:xfrm>
            <a:prstGeom prst="rect">
              <a:avLst/>
            </a:prstGeom>
            <a:solidFill>
              <a:srgbClr val="A6CEA6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79D07B4-F02F-FBBC-8A55-710FFA933DF3}"/>
              </a:ext>
            </a:extLst>
          </p:cNvPr>
          <p:cNvGrpSpPr/>
          <p:nvPr/>
        </p:nvGrpSpPr>
        <p:grpSpPr>
          <a:xfrm>
            <a:off x="1369884" y="-14444"/>
            <a:ext cx="6858000" cy="6879612"/>
            <a:chOff x="1369884" y="-14444"/>
            <a:chExt cx="6858000" cy="687961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812C6EE-04F2-420C-4FF6-0FE42D96E8A4}"/>
                </a:ext>
              </a:extLst>
            </p:cNvPr>
            <p:cNvSpPr/>
            <p:nvPr/>
          </p:nvSpPr>
          <p:spPr>
            <a:xfrm flipH="1">
              <a:off x="1741463" y="-7275"/>
              <a:ext cx="3687097" cy="6872443"/>
            </a:xfrm>
            <a:prstGeom prst="rect">
              <a:avLst/>
            </a:prstGeom>
            <a:solidFill>
              <a:srgbClr val="BBDBB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661D1BD-78E5-D39B-16C2-24962E153BBA}"/>
                </a:ext>
              </a:extLst>
            </p:cNvPr>
            <p:cNvSpPr/>
            <p:nvPr/>
          </p:nvSpPr>
          <p:spPr>
            <a:xfrm rot="16200000" flipH="1">
              <a:off x="2817064" y="-1461624"/>
              <a:ext cx="3963640" cy="6858000"/>
            </a:xfrm>
            <a:prstGeom prst="rect">
              <a:avLst/>
            </a:prstGeom>
            <a:solidFill>
              <a:srgbClr val="BBDBB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7051019-3761-E7E5-1516-85542E3B65B8}"/>
              </a:ext>
            </a:extLst>
          </p:cNvPr>
          <p:cNvGrpSpPr/>
          <p:nvPr/>
        </p:nvGrpSpPr>
        <p:grpSpPr>
          <a:xfrm>
            <a:off x="-844955" y="-14443"/>
            <a:ext cx="6858004" cy="6872443"/>
            <a:chOff x="-844955" y="-14443"/>
            <a:chExt cx="6858004" cy="687244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5796A68-1F75-53B5-62C2-39D3DED13F8C}"/>
                </a:ext>
              </a:extLst>
            </p:cNvPr>
            <p:cNvSpPr/>
            <p:nvPr/>
          </p:nvSpPr>
          <p:spPr>
            <a:xfrm flipH="1">
              <a:off x="-844955" y="-7276"/>
              <a:ext cx="3687097" cy="6865276"/>
            </a:xfrm>
            <a:prstGeom prst="rect">
              <a:avLst/>
            </a:prstGeom>
            <a:solidFill>
              <a:srgbClr val="D9EB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EADAD9A-7B58-1A1C-8333-B2EA14BB5AB6}"/>
                </a:ext>
              </a:extLst>
            </p:cNvPr>
            <p:cNvSpPr/>
            <p:nvPr/>
          </p:nvSpPr>
          <p:spPr>
            <a:xfrm rot="16200000" flipH="1">
              <a:off x="738545" y="-1597939"/>
              <a:ext cx="3691008" cy="6858000"/>
            </a:xfrm>
            <a:prstGeom prst="rect">
              <a:avLst/>
            </a:prstGeom>
            <a:solidFill>
              <a:srgbClr val="D9EB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pic>
        <p:nvPicPr>
          <p:cNvPr id="13" name="Picture 12" descr="A cell phone with a map of a town">
            <a:extLst>
              <a:ext uri="{FF2B5EF4-FFF2-40B4-BE49-F238E27FC236}">
                <a16:creationId xmlns:a16="http://schemas.microsoft.com/office/drawing/2014/main" id="{06D90621-E312-7D4D-299B-3DD3C818A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75278" y1="23073" x2="83704" y2="29583"/>
                        <a14:backgroundMark x1="83704" y1="29583" x2="86481" y2="79115"/>
                        <a14:backgroundMark x1="79352" y1="65938" x2="79352" y2="344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659" y="-544914"/>
            <a:ext cx="3857625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1A68E-72F8-815B-7D6F-4BAF585D81B1}"/>
              </a:ext>
            </a:extLst>
          </p:cNvPr>
          <p:cNvSpPr txBox="1"/>
          <p:nvPr/>
        </p:nvSpPr>
        <p:spPr>
          <a:xfrm>
            <a:off x="4513678" y="342181"/>
            <a:ext cx="3032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u="sng" dirty="0"/>
              <a:t>Future Improvements</a:t>
            </a:r>
          </a:p>
        </p:txBody>
      </p:sp>
      <p:pic>
        <p:nvPicPr>
          <p:cNvPr id="12" name="Picture 4" descr="Download Lawn, Green, Grama. Royalty ...">
            <a:extLst>
              <a:ext uri="{FF2B5EF4-FFF2-40B4-BE49-F238E27FC236}">
                <a16:creationId xmlns:a16="http://schemas.microsoft.com/office/drawing/2014/main" id="{1BCF758B-402A-A70C-BA90-BC24B13F4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17" b="97425" l="2315" r="94907">
                        <a14:foregroundMark x1="32870" y1="92704" x2="69444" y2="90558"/>
                        <a14:foregroundMark x1="71296" y1="97425" x2="40741" y2="96996"/>
                        <a14:foregroundMark x1="91667" y1="75536" x2="91667" y2="75536"/>
                        <a14:foregroundMark x1="7407" y1="55794" x2="7407" y2="55794"/>
                        <a14:foregroundMark x1="2315" y1="50644" x2="2315" y2="50644"/>
                        <a14:foregroundMark x1="96296" y1="71245" x2="96296" y2="71245"/>
                        <a14:foregroundMark x1="57870" y1="8155" x2="57870" y2="8155"/>
                        <a14:foregroundMark x1="58796" y1="3863" x2="58796" y2="3863"/>
                        <a14:foregroundMark x1="59259" y1="1717" x2="59259" y2="17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3940" y="4175760"/>
            <a:ext cx="2486540" cy="268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95363EB-E7C7-8321-8089-418BE363E251}"/>
              </a:ext>
            </a:extLst>
          </p:cNvPr>
          <p:cNvSpPr txBox="1"/>
          <p:nvPr/>
        </p:nvSpPr>
        <p:spPr>
          <a:xfrm>
            <a:off x="998593" y="1369260"/>
            <a:ext cx="8131769" cy="3386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AI model for better accuracy and fewer false alerts.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Expand to more regions with varied landscapes and species.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Integrate predictive analytics for animal movement patterns.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Collaborate with wildlife conservation authorities for tracking and data sharing.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2676077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9923C-71BB-82D9-3B01-C09216D70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1609DE-C9D0-CE06-FCE6-89E20DD46666}"/>
              </a:ext>
            </a:extLst>
          </p:cNvPr>
          <p:cNvSpPr txBox="1"/>
          <p:nvPr/>
        </p:nvSpPr>
        <p:spPr>
          <a:xfrm>
            <a:off x="3889274" y="2677324"/>
            <a:ext cx="4413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Team </a:t>
            </a:r>
            <a:r>
              <a:rPr lang="en-IN" dirty="0" err="1"/>
              <a:t>BeastWatch</a:t>
            </a:r>
            <a:br>
              <a:rPr lang="en-IN" dirty="0"/>
            </a:br>
            <a:r>
              <a:rPr lang="en-IN" dirty="0"/>
              <a:t>Himanshu, Avi, </a:t>
            </a:r>
            <a:r>
              <a:rPr lang="en-IN" dirty="0" err="1"/>
              <a:t>Taskeen</a:t>
            </a:r>
            <a:r>
              <a:rPr lang="en-IN" dirty="0"/>
              <a:t>, Bina, Satvik, Mihir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9B6D2C-E080-9079-ED2B-CEC3BE73BE4C}"/>
              </a:ext>
            </a:extLst>
          </p:cNvPr>
          <p:cNvGrpSpPr/>
          <p:nvPr/>
        </p:nvGrpSpPr>
        <p:grpSpPr>
          <a:xfrm>
            <a:off x="3332306" y="-14447"/>
            <a:ext cx="6858000" cy="6879615"/>
            <a:chOff x="3332306" y="-14447"/>
            <a:chExt cx="6858000" cy="687961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A3E5813-64A6-E975-F912-4A9A420BD86B}"/>
                </a:ext>
              </a:extLst>
            </p:cNvPr>
            <p:cNvSpPr/>
            <p:nvPr/>
          </p:nvSpPr>
          <p:spPr>
            <a:xfrm flipH="1">
              <a:off x="4026919" y="-14446"/>
              <a:ext cx="3687097" cy="6879614"/>
            </a:xfrm>
            <a:prstGeom prst="rect">
              <a:avLst/>
            </a:prstGeom>
            <a:solidFill>
              <a:srgbClr val="A6CE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4AB4FA8-8DD9-70F1-2442-BE43C16F6DA4}"/>
                </a:ext>
              </a:extLst>
            </p:cNvPr>
            <p:cNvSpPr/>
            <p:nvPr/>
          </p:nvSpPr>
          <p:spPr>
            <a:xfrm rot="16200000" flipH="1">
              <a:off x="4525956" y="-1208097"/>
              <a:ext cx="4470699" cy="6858000"/>
            </a:xfrm>
            <a:prstGeom prst="rect">
              <a:avLst/>
            </a:prstGeom>
            <a:solidFill>
              <a:srgbClr val="A6CEA6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9D95807-D183-FEEE-55D2-9C5217A753CB}"/>
              </a:ext>
            </a:extLst>
          </p:cNvPr>
          <p:cNvGrpSpPr/>
          <p:nvPr/>
        </p:nvGrpSpPr>
        <p:grpSpPr>
          <a:xfrm>
            <a:off x="1369884" y="-14444"/>
            <a:ext cx="6858000" cy="6879612"/>
            <a:chOff x="1369884" y="-14444"/>
            <a:chExt cx="6858000" cy="687961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FF44B84-EAC0-DEF4-0AD0-6B29A0FD98A6}"/>
                </a:ext>
              </a:extLst>
            </p:cNvPr>
            <p:cNvSpPr/>
            <p:nvPr/>
          </p:nvSpPr>
          <p:spPr>
            <a:xfrm flipH="1">
              <a:off x="1741463" y="-7275"/>
              <a:ext cx="3687097" cy="6872443"/>
            </a:xfrm>
            <a:prstGeom prst="rect">
              <a:avLst/>
            </a:prstGeom>
            <a:solidFill>
              <a:srgbClr val="BBDBB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79148CB-9E02-A5BB-255B-8D8771A75D04}"/>
                </a:ext>
              </a:extLst>
            </p:cNvPr>
            <p:cNvSpPr/>
            <p:nvPr/>
          </p:nvSpPr>
          <p:spPr>
            <a:xfrm rot="16200000" flipH="1">
              <a:off x="2817064" y="-1461624"/>
              <a:ext cx="3963640" cy="6858000"/>
            </a:xfrm>
            <a:prstGeom prst="rect">
              <a:avLst/>
            </a:prstGeom>
            <a:solidFill>
              <a:srgbClr val="BBDBB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57B36BE-612D-1F7D-F843-705E72466F26}"/>
              </a:ext>
            </a:extLst>
          </p:cNvPr>
          <p:cNvGrpSpPr/>
          <p:nvPr/>
        </p:nvGrpSpPr>
        <p:grpSpPr>
          <a:xfrm>
            <a:off x="-844955" y="-14443"/>
            <a:ext cx="6858004" cy="6872443"/>
            <a:chOff x="-844955" y="-14443"/>
            <a:chExt cx="6858004" cy="687244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B50FC83-A7B7-C250-AFCF-69A11D7E6592}"/>
                </a:ext>
              </a:extLst>
            </p:cNvPr>
            <p:cNvSpPr/>
            <p:nvPr/>
          </p:nvSpPr>
          <p:spPr>
            <a:xfrm flipH="1">
              <a:off x="-844955" y="-7276"/>
              <a:ext cx="3687097" cy="6865276"/>
            </a:xfrm>
            <a:prstGeom prst="rect">
              <a:avLst/>
            </a:prstGeom>
            <a:solidFill>
              <a:srgbClr val="D9EB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A17D57D-3E3B-BDFA-9344-B0FBBB0E2336}"/>
                </a:ext>
              </a:extLst>
            </p:cNvPr>
            <p:cNvSpPr/>
            <p:nvPr/>
          </p:nvSpPr>
          <p:spPr>
            <a:xfrm rot="16200000" flipH="1">
              <a:off x="738545" y="-1597939"/>
              <a:ext cx="3691008" cy="6858000"/>
            </a:xfrm>
            <a:prstGeom prst="rect">
              <a:avLst/>
            </a:prstGeom>
            <a:solidFill>
              <a:srgbClr val="D9EB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6B9E5E7-38B6-8AF5-C06F-3AEB83C9C323}"/>
              </a:ext>
            </a:extLst>
          </p:cNvPr>
          <p:cNvSpPr txBox="1"/>
          <p:nvPr/>
        </p:nvSpPr>
        <p:spPr>
          <a:xfrm>
            <a:off x="4513678" y="342181"/>
            <a:ext cx="1392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u="sng" dirty="0"/>
              <a:t>Citations</a:t>
            </a:r>
          </a:p>
        </p:txBody>
      </p:sp>
      <p:pic>
        <p:nvPicPr>
          <p:cNvPr id="12" name="Picture 4" descr="Download Lawn, Green, Grama. Royalty ...">
            <a:extLst>
              <a:ext uri="{FF2B5EF4-FFF2-40B4-BE49-F238E27FC236}">
                <a16:creationId xmlns:a16="http://schemas.microsoft.com/office/drawing/2014/main" id="{F096E5D1-F2DD-28C8-6C1A-C1551242E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17" b="97425" l="2315" r="94907">
                        <a14:foregroundMark x1="32870" y1="92704" x2="69444" y2="90558"/>
                        <a14:foregroundMark x1="71296" y1="97425" x2="40741" y2="96996"/>
                        <a14:foregroundMark x1="91667" y1="75536" x2="91667" y2="75536"/>
                        <a14:foregroundMark x1="7407" y1="55794" x2="7407" y2="55794"/>
                        <a14:foregroundMark x1="2315" y1="50644" x2="2315" y2="50644"/>
                        <a14:foregroundMark x1="96296" y1="71245" x2="96296" y2="71245"/>
                        <a14:foregroundMark x1="57870" y1="8155" x2="57870" y2="8155"/>
                        <a14:foregroundMark x1="58796" y1="3863" x2="58796" y2="3863"/>
                        <a14:foregroundMark x1="59259" y1="1717" x2="59259" y2="17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3940" y="4175760"/>
            <a:ext cx="2486540" cy="268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51CE951-4033-465C-AE5A-36D20FD4A2A5}"/>
              </a:ext>
            </a:extLst>
          </p:cNvPr>
          <p:cNvSpPr txBox="1"/>
          <p:nvPr/>
        </p:nvSpPr>
        <p:spPr>
          <a:xfrm>
            <a:off x="998593" y="1369260"/>
            <a:ext cx="81317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Jocher</a:t>
            </a:r>
            <a:r>
              <a:rPr lang="en-US" sz="2000" dirty="0"/>
              <a:t>, G., Qiu, J., &amp; </a:t>
            </a:r>
            <a:r>
              <a:rPr lang="en-US" sz="2000" dirty="0" err="1"/>
              <a:t>Chaurasia</a:t>
            </a:r>
            <a:r>
              <a:rPr lang="en-US" sz="2000" dirty="0"/>
              <a:t>, A. (2023). </a:t>
            </a:r>
            <a:r>
              <a:rPr lang="en-US" sz="2000" dirty="0" err="1"/>
              <a:t>Ultralytics</a:t>
            </a:r>
            <a:r>
              <a:rPr lang="en-US" sz="2000" dirty="0"/>
              <a:t> YOLO (Version 8.0.0) [Software]. </a:t>
            </a:r>
            <a:r>
              <a:rPr lang="en-US" sz="2000" dirty="0" err="1"/>
              <a:t>Ultralytics</a:t>
            </a:r>
            <a:r>
              <a:rPr lang="en-US" sz="2000" dirty="0"/>
              <a:t>. Retrieved from </a:t>
            </a:r>
            <a:r>
              <a:rPr lang="en-US" sz="2000" dirty="0">
                <a:hlinkClick r:id="rId4"/>
              </a:rPr>
              <a:t>https://ultralytics.com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gg sans"/>
              </a:rPr>
              <a:t>Jana, </a:t>
            </a:r>
            <a:r>
              <a:rPr lang="en-US" sz="2000" b="0" i="0" dirty="0" err="1">
                <a:effectLst/>
                <a:latin typeface="gg sans"/>
              </a:rPr>
              <a:t>Antoreep</a:t>
            </a:r>
            <a:r>
              <a:rPr lang="en-US" sz="2000" b="0" i="0" dirty="0">
                <a:effectLst/>
                <a:latin typeface="gg sans"/>
              </a:rPr>
              <a:t>. "Animals Detection Images Dataset." Kaggle, 2022, </a:t>
            </a:r>
            <a:r>
              <a:rPr lang="en-US" sz="2000" b="0" i="0" dirty="0">
                <a:effectLst/>
                <a:latin typeface="gg sans"/>
                <a:hlinkClick r:id="rId5"/>
              </a:rPr>
              <a:t>www.kaggle.com/datasets/antoreepjana/animals-detection-images-dataset</a:t>
            </a:r>
            <a:r>
              <a:rPr lang="en-US" sz="2000" b="0" i="0" dirty="0">
                <a:effectLst/>
                <a:latin typeface="gg sans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56408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354</Words>
  <Application>Microsoft Office PowerPoint</Application>
  <PresentationFormat>Widescreen</PresentationFormat>
  <Paragraphs>33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gg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Avi Piyush Savalia (Student)</dc:creator>
  <cp:lastModifiedBy>Avi Savalia</cp:lastModifiedBy>
  <cp:revision>2</cp:revision>
  <dcterms:created xsi:type="dcterms:W3CDTF">2025-02-15T20:14:03Z</dcterms:created>
  <dcterms:modified xsi:type="dcterms:W3CDTF">2025-02-15T21:58:11Z</dcterms:modified>
</cp:coreProperties>
</file>